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0"/>
  </p:notesMasterIdLst>
  <p:sldIdLst>
    <p:sldId id="256" r:id="rId2"/>
    <p:sldId id="275" r:id="rId3"/>
    <p:sldId id="284" r:id="rId4"/>
    <p:sldId id="285" r:id="rId5"/>
    <p:sldId id="286" r:id="rId6"/>
    <p:sldId id="287" r:id="rId7"/>
    <p:sldId id="257" r:id="rId8"/>
    <p:sldId id="258" r:id="rId9"/>
    <p:sldId id="288" r:id="rId10"/>
    <p:sldId id="274" r:id="rId11"/>
    <p:sldId id="272" r:id="rId12"/>
    <p:sldId id="276" r:id="rId13"/>
    <p:sldId id="289" r:id="rId14"/>
    <p:sldId id="290" r:id="rId15"/>
    <p:sldId id="291" r:id="rId16"/>
    <p:sldId id="273" r:id="rId17"/>
    <p:sldId id="262" r:id="rId18"/>
    <p:sldId id="271" r:id="rId19"/>
    <p:sldId id="269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92" r:id="rId28"/>
    <p:sldId id="293" r:id="rId29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0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509B24D-C545-420D-B3A4-5E792A0070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0671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BBC678-5290-4BEE-A319-29A9FD31C3A4}" type="slidenum">
              <a:rPr lang="it-IT"/>
              <a:pPr/>
              <a:t>1</a:t>
            </a:fld>
            <a:endParaRPr lang="it-IT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076477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F3135-6FEC-456D-8D29-DE525633C650}" type="slidenum">
              <a:rPr lang="it-IT"/>
              <a:pPr/>
              <a:t>7</a:t>
            </a:fld>
            <a:endParaRPr lang="it-IT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2038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C9BC0D-EE31-4041-AD5E-0E1B5C11EA2C}" type="slidenum">
              <a:rPr lang="it-IT"/>
              <a:pPr/>
              <a:t>8</a:t>
            </a:fld>
            <a:endParaRPr lang="it-IT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985067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938169-130F-48F2-86CE-2E018036D917}" type="slidenum">
              <a:rPr lang="it-IT"/>
              <a:pPr/>
              <a:t>17</a:t>
            </a:fld>
            <a:endParaRPr lang="it-IT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28728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31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it-IT">
              <a:latin typeface="Times New Roman" pitchFamily="84" charset="0"/>
            </a:endParaRPr>
          </a:p>
        </p:txBody>
      </p:sp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Fare clic per modificare stile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84" charset="2"/>
              <a:buNone/>
              <a:defRPr sz="2800"/>
            </a:lvl1pPr>
          </a:lstStyle>
          <a:p>
            <a:r>
              <a:rPr lang="de-DE"/>
              <a:t>Fare clic per modificare lo stile del sottotitolo dello schema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B7B6E7-6E5E-4091-9B33-E534A21F6D2C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F4FD2-65BA-4325-9951-2BC39BC8EA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00C38-FC86-4FA1-8085-226E966615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51BC1-7156-4D53-AD37-C3C9CB4954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38F90-9CA0-44E1-80BB-980351E14C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8832F-2BC5-4ABA-9585-BDCCB54337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68B25-5748-4C3C-A306-35202AF950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B2DF-AD03-492D-ACB6-1FE3A0C1A6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5F0E4-A2D2-4DDA-B169-C0B4F0A9DD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647BE-ADDC-488F-8C6D-667CD486BA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6902C-23C3-44A5-AB8F-186659A090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it-IT">
              <a:latin typeface="Times New Roman" pitchFamily="84" charset="0"/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6AB45E0-EAAE-495D-92F7-AEB973B93C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84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84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84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84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84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84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84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84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84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836613"/>
            <a:ext cx="7772400" cy="1371600"/>
          </a:xfrm>
        </p:spPr>
        <p:txBody>
          <a:bodyPr/>
          <a:lstStyle/>
          <a:p>
            <a:pPr eaLnBrk="1" hangingPunct="1"/>
            <a:r>
              <a:rPr lang="it-IT" sz="3600" b="1" i="1" smtClean="0"/>
              <a:t>PAROLE A PIU’ VOCI </a:t>
            </a:r>
            <a:r>
              <a:rPr lang="it-IT" sz="3600" smtClean="0"/>
              <a:t> 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2743200"/>
          </a:xfrm>
        </p:spPr>
        <p:txBody>
          <a:bodyPr/>
          <a:lstStyle/>
          <a:p>
            <a:pPr eaLnBrk="1" hangingPunct="1"/>
            <a:r>
              <a:rPr lang="it-IT" b="1" dirty="0" smtClean="0"/>
              <a:t>Valorizzare le diversità linguistiche nella scuola   </a:t>
            </a:r>
          </a:p>
          <a:p>
            <a:pPr eaLnBrk="1" hangingPunct="1"/>
            <a:endParaRPr lang="it-IT" b="1" dirty="0" smtClean="0"/>
          </a:p>
          <a:p>
            <a:pPr eaLnBrk="1" hangingPunct="1"/>
            <a:r>
              <a:rPr lang="it-IT" b="1" dirty="0" smtClean="0"/>
              <a:t>                      Graziella </a:t>
            </a:r>
            <a:r>
              <a:rPr lang="it-IT" b="1" dirty="0" err="1" smtClean="0"/>
              <a:t>Favaro</a:t>
            </a:r>
            <a:r>
              <a:rPr lang="it-IT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Lingua madre, madrelingua  </a:t>
            </a:r>
          </a:p>
        </p:txBody>
      </p:sp>
      <p:sp>
        <p:nvSpPr>
          <p:cNvPr id="614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L’io-pelle (</a:t>
            </a:r>
            <a:r>
              <a:rPr lang="it-IT" dirty="0" err="1" smtClean="0"/>
              <a:t>Anzieu</a:t>
            </a:r>
            <a:r>
              <a:rPr lang="it-IT" dirty="0" smtClean="0"/>
              <a:t>) </a:t>
            </a:r>
          </a:p>
          <a:p>
            <a:pPr eaLnBrk="1" hangingPunct="1"/>
            <a:endParaRPr lang="it-IT" dirty="0" smtClean="0"/>
          </a:p>
          <a:p>
            <a:pPr eaLnBrk="1" hangingPunct="1"/>
            <a:r>
              <a:rPr lang="it-IT" dirty="0" smtClean="0"/>
              <a:t>La lingua materna non è un vestito o un guanto che si toglie che si mette, ma un elemento costituivo della storia e dell’identità di ciascuno. (De Mauro) </a:t>
            </a:r>
          </a:p>
          <a:p>
            <a:pPr eaLnBrk="1" hangingPunct="1"/>
            <a:endParaRPr lang="it-IT" dirty="0" smtClean="0"/>
          </a:p>
          <a:p>
            <a:pPr eaLnBrk="1" hangingPunct="1"/>
            <a:r>
              <a:rPr lang="it-IT" dirty="0" smtClean="0"/>
              <a:t>Privo di una lingua madre, un uomo è invalido (</a:t>
            </a:r>
            <a:r>
              <a:rPr lang="it-IT" dirty="0" err="1" smtClean="0"/>
              <a:t>Appelfeld</a:t>
            </a:r>
            <a:r>
              <a:rPr lang="it-IT" dirty="0" smtClean="0"/>
              <a:t>) </a:t>
            </a:r>
          </a:p>
          <a:p>
            <a:pPr eaLnBrk="1" hangingPunct="1"/>
            <a:endParaRPr lang="it-IT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800" dirty="0" smtClean="0"/>
              <a:t>La rappresentazione delle lingue d’origine/lingue materne   nella scuola e  nella comunità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z="2400" dirty="0" smtClean="0"/>
              <a:t>Rimozione/negazione  </a:t>
            </a:r>
          </a:p>
          <a:p>
            <a:pPr eaLnBrk="1" hangingPunct="1"/>
            <a:r>
              <a:rPr lang="it-IT" sz="2400" dirty="0" smtClean="0"/>
              <a:t>Ostacolo all’apprendimento e causa degli errori </a:t>
            </a:r>
            <a:endParaRPr lang="it-IT" sz="2400" dirty="0"/>
          </a:p>
          <a:p>
            <a:pPr eaLnBrk="1" hangingPunct="1"/>
            <a:r>
              <a:rPr lang="it-IT" sz="2400" dirty="0" smtClean="0"/>
              <a:t>Concorrenzialità delle due lingue </a:t>
            </a:r>
          </a:p>
          <a:p>
            <a:pPr eaLnBrk="1" hangingPunct="1"/>
            <a:r>
              <a:rPr lang="it-IT" sz="2400" dirty="0" smtClean="0"/>
              <a:t>Esiste una “graduatoria” delle lingue sulla base della distanza o vicinanza  </a:t>
            </a:r>
          </a:p>
          <a:p>
            <a:pPr eaLnBrk="1" hangingPunct="1"/>
            <a:r>
              <a:rPr lang="it-IT" sz="2400" i="1" dirty="0" smtClean="0"/>
              <a:t>C’è bilinguismo e bilinguismo: </a:t>
            </a:r>
            <a:r>
              <a:rPr lang="it-IT" sz="2400" dirty="0" smtClean="0"/>
              <a:t>la rappresentazione sociale e culturale delle lingue  in contatto </a:t>
            </a:r>
          </a:p>
          <a:p>
            <a:pPr eaLnBrk="1" hangingPunct="1"/>
            <a:endParaRPr lang="it-IT" sz="2400" dirty="0"/>
          </a:p>
          <a:p>
            <a:pPr marL="0" indent="0" eaLnBrk="1" hangingPunct="1">
              <a:buNone/>
            </a:pPr>
            <a:r>
              <a:rPr lang="it-IT" sz="2400" i="1" dirty="0" smtClean="0"/>
              <a:t>Che cosa succede quando la lingua materna è  invisibile, </a:t>
            </a:r>
            <a:r>
              <a:rPr lang="it-IT" sz="2400" i="1" dirty="0" err="1" smtClean="0"/>
              <a:t>ignorata,stigmatizzata</a:t>
            </a:r>
            <a:r>
              <a:rPr lang="it-IT" sz="2400" i="1" dirty="0" smtClean="0"/>
              <a:t>?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Perdita e mantenimento delle L1: il fattore età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Distacco da L1 dopo gli 11 anni: L1 mantenuta per tutta la vita, anche se con possibili difficoltà di  </a:t>
            </a:r>
            <a:r>
              <a:rPr lang="it-IT" dirty="0" err="1" smtClean="0"/>
              <a:t>fluenza</a:t>
            </a:r>
            <a:r>
              <a:rPr lang="it-IT" dirty="0" smtClean="0"/>
              <a:t> e accuratezza</a:t>
            </a:r>
          </a:p>
          <a:p>
            <a:r>
              <a:rPr lang="it-IT" dirty="0" smtClean="0"/>
              <a:t>Distacco da L1  tra 8 e 11 anni: rischio di erosione linguistica  </a:t>
            </a:r>
          </a:p>
          <a:p>
            <a:r>
              <a:rPr lang="it-IT" dirty="0" smtClean="0"/>
              <a:t>Distacco da L1 tra 3 e  8 anni: rischio di erosione linguistica  importante. Le tracce della L1 possono riemergere in seguito     </a:t>
            </a:r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Riferimenti normativi e consapevolezze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i="1" dirty="0" smtClean="0"/>
              <a:t>Guida per lo sviluppo e l’attuazione di curricoli per una educazione plurilingue e interculturale</a:t>
            </a:r>
            <a:r>
              <a:rPr lang="it-IT" dirty="0" smtClean="0"/>
              <a:t>, Consiglio d’Europa 2010 </a:t>
            </a:r>
          </a:p>
          <a:p>
            <a:r>
              <a:rPr lang="it-IT" i="1" dirty="0" smtClean="0"/>
              <a:t>Linee guida per l’accoglienza e l’integrazione degli alunni stranieri</a:t>
            </a:r>
            <a:r>
              <a:rPr lang="it-IT" dirty="0" smtClean="0"/>
              <a:t>, MIUR,   febbraio 2014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7702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Dalle «Linee guida»: come valorizzare la diversità linguistica   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Segni d’accoglienza</a:t>
            </a:r>
          </a:p>
          <a:p>
            <a:r>
              <a:rPr lang="it-IT" dirty="0" smtClean="0"/>
              <a:t>Strumenti per rilevare competenze e capacità</a:t>
            </a:r>
          </a:p>
          <a:p>
            <a:r>
              <a:rPr lang="it-IT" dirty="0" smtClean="0"/>
              <a:t>Storie bilingui</a:t>
            </a:r>
          </a:p>
          <a:p>
            <a:r>
              <a:rPr lang="it-IT" dirty="0" smtClean="0"/>
              <a:t>Parole per studiare</a:t>
            </a:r>
          </a:p>
          <a:p>
            <a:r>
              <a:rPr lang="it-IT" dirty="0" smtClean="0"/>
              <a:t>Lo scambio tra le lingue </a:t>
            </a:r>
          </a:p>
          <a:p>
            <a:r>
              <a:rPr lang="it-IT" dirty="0" smtClean="0"/>
              <a:t>L’insegnamento  delle  lingue anche non comunitarie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9939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Dalla: Guida per lo sviluppo e l’attuazione di curricoli….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dirty="0" smtClean="0"/>
              <a:t>«Poiché ogni apprendimento avviene integrando nuove conoscenze  e competenze  a quelle che  già si posseggono  ( a scuola questo avviene soprattutto  attraverso la lingua di scolarizzazione)  e che queste sono spesso codificate  in altre lingue,  è indispensabile tenere conto  delle lingue che costituiscono  i repertori  degli studenti. Queste sono, d’altra parte,  la base prima, il fondamento  della formazione  delle identità individuali  e collettive  degli apprendenti»</a:t>
            </a:r>
            <a:r>
              <a:rPr lang="it-IT" dirty="0" smtClean="0"/>
              <a:t>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283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Segni della varietà linguistica   </a:t>
            </a:r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2800" dirty="0" smtClean="0"/>
              <a:t>I nomi nella grafia originaria </a:t>
            </a:r>
          </a:p>
          <a:p>
            <a:pPr eaLnBrk="1" hangingPunct="1"/>
            <a:r>
              <a:rPr lang="it-IT" sz="2800" dirty="0" smtClean="0"/>
              <a:t>Rituali e routine: saluti, spazi, oggetti…</a:t>
            </a:r>
          </a:p>
          <a:p>
            <a:pPr eaLnBrk="1" hangingPunct="1"/>
            <a:r>
              <a:rPr lang="it-IT" sz="2800" dirty="0" smtClean="0"/>
              <a:t>Curricolo: storia, geografia, letteratura,  prestiti linguistici</a:t>
            </a:r>
          </a:p>
          <a:p>
            <a:pPr eaLnBrk="1" hangingPunct="1"/>
            <a:r>
              <a:rPr lang="it-IT" sz="2800" dirty="0" smtClean="0"/>
              <a:t>Nei panni di…..: altre scritture e alfabeti </a:t>
            </a:r>
          </a:p>
          <a:p>
            <a:pPr eaLnBrk="1" hangingPunct="1"/>
            <a:r>
              <a:rPr lang="it-IT" sz="2800" dirty="0" smtClean="0"/>
              <a:t>Tutte le nostre lingue: i repertori  linguistici presenti  in classe  </a:t>
            </a:r>
          </a:p>
          <a:p>
            <a:pPr eaLnBrk="1" hangingPunct="1"/>
            <a:endParaRPr lang="it-IT" sz="2800" dirty="0" smtClean="0"/>
          </a:p>
          <a:p>
            <a:pPr eaLnBrk="1" hangingPunct="1"/>
            <a:r>
              <a:rPr lang="it-IT" sz="2800" dirty="0" smtClean="0"/>
              <a:t>Il progetto </a:t>
            </a:r>
            <a:r>
              <a:rPr lang="it-IT" sz="2800" dirty="0" err="1" smtClean="0"/>
              <a:t>Miur</a:t>
            </a:r>
            <a:r>
              <a:rPr lang="it-IT" sz="2800" dirty="0" smtClean="0"/>
              <a:t> «Lingue di scolarizzazione e curricolo plurilingue e interculturale» LSCPI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b="1" smtClean="0"/>
              <a:t>COME RICONOSCERE E VALORIZZARE LE LINGUE D’ORIGINE</a:t>
            </a:r>
            <a:r>
              <a:rPr lang="it-IT" sz="3200" smtClean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z="2600" dirty="0" smtClean="0"/>
              <a:t>Rilevazione  biografia e carta d’identità linguistica </a:t>
            </a:r>
          </a:p>
          <a:p>
            <a:pPr eaLnBrk="1" hangingPunct="1"/>
            <a:r>
              <a:rPr lang="it-IT" sz="2600" dirty="0" smtClean="0"/>
              <a:t>Prove di ingresso anche in L1 </a:t>
            </a:r>
          </a:p>
          <a:p>
            <a:pPr eaLnBrk="1" hangingPunct="1"/>
            <a:r>
              <a:rPr lang="it-IT" sz="2600" dirty="0" smtClean="0"/>
              <a:t>L1 comunitaria  al posto della seconda lingua straniera  nella scuola secondaria di primo grado</a:t>
            </a:r>
          </a:p>
          <a:p>
            <a:pPr eaLnBrk="1" hangingPunct="1"/>
            <a:r>
              <a:rPr lang="it-IT" sz="2600" dirty="0" smtClean="0"/>
              <a:t>Corsi in orario scolastico ed extrascolastico di apprendimento  delle L1 per tutti (es. del cinese) </a:t>
            </a:r>
          </a:p>
          <a:p>
            <a:pPr eaLnBrk="1" hangingPunct="1"/>
            <a:r>
              <a:rPr lang="it-IT" sz="2600" dirty="0" smtClean="0"/>
              <a:t>Per gli alunni: prendere </a:t>
            </a:r>
            <a:r>
              <a:rPr lang="it-IT" sz="2600" dirty="0"/>
              <a:t>appunti in </a:t>
            </a:r>
            <a:r>
              <a:rPr lang="it-IT" sz="2600" dirty="0" smtClean="0"/>
              <a:t>L1;  Diari  di inserimento in L1;Raccontarsi in L1 </a:t>
            </a:r>
          </a:p>
          <a:p>
            <a:pPr eaLnBrk="1" hangingPunct="1"/>
            <a:endParaRPr lang="it-IT" sz="2600" dirty="0" smtClean="0"/>
          </a:p>
          <a:p>
            <a:pPr eaLnBrk="1" hangingPunct="1"/>
            <a:endParaRPr lang="it-IT" sz="2600" dirty="0" smtClean="0"/>
          </a:p>
          <a:p>
            <a:pPr eaLnBrk="1" hangingPunct="1"/>
            <a:endParaRPr lang="it-IT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400" b="1" smtClean="0"/>
              <a:t>RICONOSCERE E VALORIZZARE LE LINGUE D’ORIGINE</a:t>
            </a:r>
            <a:r>
              <a:rPr lang="it-IT" sz="3400" smtClean="0"/>
              <a:t> 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800" dirty="0" smtClean="0"/>
              <a:t>Visibilità linguistica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 err="1" smtClean="0"/>
              <a:t>Messaggi,avvisi</a:t>
            </a:r>
            <a:r>
              <a:rPr lang="it-IT" sz="2800" dirty="0" smtClean="0"/>
              <a:t>, opuscoli in L1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 smtClean="0"/>
              <a:t>Vocabolari tematici  bilingui   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 smtClean="0"/>
              <a:t>Mediazione e mediatori 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 smtClean="0"/>
              <a:t>Attenzioni nel curricolo e nei contenuti comuni 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 smtClean="0"/>
              <a:t>Laboratori di conoscenza delle lingue della classe / della scuola 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 smtClean="0"/>
              <a:t>Testi e racconti bilingui 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 smtClean="0"/>
              <a:t>Corsi di lingue “altre”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400" i="1" dirty="0" smtClean="0"/>
              <a:t>LE LINGUE HANNO LE GAMBE LUNGHE</a:t>
            </a:r>
            <a:r>
              <a:rPr lang="it-IT" sz="3400" dirty="0" smtClean="0"/>
              <a:t> 	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Le stratificazioni linguistiche in ogni lingua </a:t>
            </a:r>
          </a:p>
          <a:p>
            <a:pPr eaLnBrk="1" hangingPunct="1"/>
            <a:r>
              <a:rPr lang="it-IT" dirty="0" smtClean="0"/>
              <a:t>Scambi, prestiti, irruzioni </a:t>
            </a:r>
          </a:p>
          <a:p>
            <a:pPr eaLnBrk="1" hangingPunct="1"/>
            <a:r>
              <a:rPr lang="it-IT" dirty="0" smtClean="0"/>
              <a:t>Lingue in movimento </a:t>
            </a:r>
          </a:p>
          <a:p>
            <a:pPr eaLnBrk="1" hangingPunct="1"/>
            <a:r>
              <a:rPr lang="it-IT" dirty="0" smtClean="0"/>
              <a:t>Lo “spazio linguistico”</a:t>
            </a:r>
            <a:r>
              <a:rPr lang="it-IT" i="1" dirty="0" smtClean="0"/>
              <a:t> </a:t>
            </a:r>
            <a:r>
              <a:rPr lang="it-IT" dirty="0" smtClean="0"/>
              <a:t>di ciascuno</a:t>
            </a:r>
            <a:r>
              <a:rPr lang="it-IT" i="1" dirty="0" smtClean="0"/>
              <a:t>  </a:t>
            </a:r>
          </a:p>
          <a:p>
            <a:pPr eaLnBrk="1" hangingPunct="1"/>
            <a:r>
              <a:rPr lang="it-IT" dirty="0" smtClean="0"/>
              <a:t>La lingua / le lingue  come dimora e patria        </a:t>
            </a:r>
          </a:p>
          <a:p>
            <a:pPr eaLnBrk="1" hangingPunct="1"/>
            <a:endParaRPr lang="it-IT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662897"/>
              </p:ext>
            </p:extLst>
          </p:nvPr>
        </p:nvGraphicFramePr>
        <p:xfrm>
          <a:off x="395536" y="260648"/>
          <a:ext cx="5400000" cy="6108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o" r:id="rId3" imgW="7341506" imgH="8304435" progId="Word.Document.12">
                  <p:embed/>
                </p:oleObj>
              </mc:Choice>
              <mc:Fallback>
                <p:oleObj name="Documento" r:id="rId3" imgW="7341506" imgH="83044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260648"/>
                        <a:ext cx="5400000" cy="6108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i="1" dirty="0" smtClean="0">
                <a:latin typeface="+mn-lt"/>
              </a:rPr>
              <a:t>Il bilinguismo disegnato. La rappresentazione della diversità linguistica nei  bambini e nei ragazzi </a:t>
            </a:r>
            <a:endParaRPr lang="it-IT" sz="2800" i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Sollecitatori </a:t>
            </a:r>
          </a:p>
          <a:p>
            <a:pPr marL="0" indent="0">
              <a:buNone/>
            </a:pPr>
            <a:r>
              <a:rPr lang="it-IT" dirty="0" smtClean="0"/>
              <a:t>-quali lingue conosci? </a:t>
            </a:r>
          </a:p>
          <a:p>
            <a:pPr marL="0" indent="0">
              <a:buNone/>
            </a:pPr>
            <a:r>
              <a:rPr lang="it-IT" dirty="0" smtClean="0"/>
              <a:t>-dove stanno le lingue che conosci? </a:t>
            </a:r>
          </a:p>
          <a:p>
            <a:pPr marL="0" indent="0">
              <a:buNone/>
            </a:pPr>
            <a:r>
              <a:rPr lang="it-IT" dirty="0" smtClean="0"/>
              <a:t>-come sono le lingue che conosci? </a:t>
            </a:r>
          </a:p>
          <a:p>
            <a:pPr marL="0" indent="0">
              <a:buNone/>
            </a:pPr>
            <a:r>
              <a:rPr lang="it-IT" dirty="0" smtClean="0"/>
              <a:t>-Prova a immaginare la mente bilingue: com’è? </a:t>
            </a:r>
          </a:p>
          <a:p>
            <a:pPr marL="0" indent="0">
              <a:buNone/>
            </a:pPr>
            <a:r>
              <a:rPr lang="it-IT" i="1" dirty="0" smtClean="0"/>
              <a:t>Quante lingue ci sono nella mia casa/nella mia famiglia? </a:t>
            </a:r>
          </a:p>
          <a:p>
            <a:pPr marL="0" indent="0">
              <a:buNone/>
            </a:pPr>
            <a:r>
              <a:rPr lang="it-IT" i="1" dirty="0" smtClean="0"/>
              <a:t>Quante lingue ci sono nella mia classe?  </a:t>
            </a:r>
            <a:endParaRPr lang="it-IT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472980"/>
              </p:ext>
            </p:extLst>
          </p:nvPr>
        </p:nvGraphicFramePr>
        <p:xfrm>
          <a:off x="683568" y="-99392"/>
          <a:ext cx="5836465" cy="824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Documento" r:id="rId3" imgW="7303308" imgH="10316672" progId="Word.Document.12">
                  <p:embed/>
                </p:oleObj>
              </mc:Choice>
              <mc:Fallback>
                <p:oleObj name="Documento" r:id="rId3" imgW="7303308" imgH="103166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-99392"/>
                        <a:ext cx="5836465" cy="824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001833"/>
              </p:ext>
            </p:extLst>
          </p:nvPr>
        </p:nvGraphicFramePr>
        <p:xfrm>
          <a:off x="1691680" y="0"/>
          <a:ext cx="6002668" cy="70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Documento" r:id="rId3" imgW="7913389" imgH="9254418" progId="Word.Document.12">
                  <p:embed/>
                </p:oleObj>
              </mc:Choice>
              <mc:Fallback>
                <p:oleObj name="Documento" r:id="rId3" imgW="7913389" imgH="92544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0"/>
                        <a:ext cx="6002668" cy="70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714083"/>
              </p:ext>
            </p:extLst>
          </p:nvPr>
        </p:nvGraphicFramePr>
        <p:xfrm>
          <a:off x="1331640" y="-747464"/>
          <a:ext cx="6264000" cy="7325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Documento" r:id="rId3" imgW="7341506" imgH="8587631" progId="Word.Document.12">
                  <p:embed/>
                </p:oleObj>
              </mc:Choice>
              <mc:Fallback>
                <p:oleObj name="Documento" r:id="rId3" imgW="7341506" imgH="85876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-747464"/>
                        <a:ext cx="6264000" cy="7325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36"/>
            <a:ext cx="9144000" cy="646592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36"/>
            <a:ext cx="9144000" cy="646592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1107505"/>
            <a:ext cx="6012000" cy="850245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Lingua madre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i="1" dirty="0" smtClean="0"/>
              <a:t>Parlare a qualcuno in una lingua che comprende  consente di raggiungere  il suo cervello. Parlargli  nella sua lingua madre, significa  raggiungere il suo cuore.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             Nelson Mandela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1720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Riferimenti bibliografici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1800" dirty="0" smtClean="0"/>
              <a:t>AA:VV. (2003), </a:t>
            </a:r>
            <a:r>
              <a:rPr lang="it-IT" sz="1800" i="1" dirty="0" smtClean="0"/>
              <a:t>La Babele dell’inconscio</a:t>
            </a:r>
            <a:r>
              <a:rPr lang="it-IT" sz="1800" dirty="0" smtClean="0"/>
              <a:t>. Lingua madre e lingue straniere nella dimensione psicoanalitica, Raffaello Cortina, Milano </a:t>
            </a:r>
          </a:p>
          <a:p>
            <a:pPr marL="0" indent="0">
              <a:buNone/>
            </a:pPr>
            <a:r>
              <a:rPr lang="it-IT" sz="1800" dirty="0" smtClean="0"/>
              <a:t>AA.VV. (2008),  </a:t>
            </a:r>
            <a:r>
              <a:rPr lang="it-IT" sz="1800" i="1" dirty="0" smtClean="0"/>
              <a:t>Tante lingue a scuola. Riconoscere e valorizzare  le lingue d’origine degli alunni stranieri</a:t>
            </a:r>
            <a:r>
              <a:rPr lang="it-IT" sz="1800" dirty="0" smtClean="0"/>
              <a:t>, Comune di Venezia  </a:t>
            </a:r>
          </a:p>
          <a:p>
            <a:pPr marL="0" indent="0">
              <a:buNone/>
            </a:pPr>
            <a:r>
              <a:rPr lang="it-IT" sz="1800" dirty="0" smtClean="0"/>
              <a:t>B. </a:t>
            </a:r>
            <a:r>
              <a:rPr lang="it-IT" sz="1800" dirty="0" err="1" smtClean="0"/>
              <a:t>Abdelilah-Bauer</a:t>
            </a:r>
            <a:r>
              <a:rPr lang="it-IT" sz="1800" dirty="0" smtClean="0"/>
              <a:t>, (2008), </a:t>
            </a:r>
            <a:r>
              <a:rPr lang="it-IT" sz="1800" i="1" dirty="0" smtClean="0"/>
              <a:t>Il bambino bilingue</a:t>
            </a:r>
            <a:r>
              <a:rPr lang="it-IT" sz="1800" dirty="0" smtClean="0"/>
              <a:t>. Crescere  parlando più di una lingua, Raffaello Cortina, Milano</a:t>
            </a:r>
          </a:p>
          <a:p>
            <a:pPr marL="0" indent="0">
              <a:buNone/>
            </a:pPr>
            <a:r>
              <a:rPr lang="it-IT" sz="1800" dirty="0" smtClean="0"/>
              <a:t>S. Contento ( a cura di), (2010), </a:t>
            </a:r>
            <a:r>
              <a:rPr lang="it-IT" sz="1800" i="1" dirty="0" smtClean="0"/>
              <a:t>Crescere nel bilinguismo</a:t>
            </a:r>
            <a:r>
              <a:rPr lang="it-IT" sz="1800" dirty="0" smtClean="0"/>
              <a:t>. Aspetti cognitivi, linguistici ed emotivi, Carocci, Roma   </a:t>
            </a:r>
          </a:p>
          <a:p>
            <a:pPr marL="0" indent="0">
              <a:buNone/>
            </a:pPr>
            <a:r>
              <a:rPr lang="it-IT" sz="1800" dirty="0" smtClean="0"/>
              <a:t>G. Favaro, (a cura di), (2012),  </a:t>
            </a:r>
            <a:r>
              <a:rPr lang="it-IT" sz="1800" i="1" dirty="0" smtClean="0"/>
              <a:t>Dare parole al mondo</a:t>
            </a:r>
            <a:r>
              <a:rPr lang="it-IT" sz="1800" dirty="0" smtClean="0"/>
              <a:t>, Edizioni Junior, Bergamo </a:t>
            </a:r>
          </a:p>
          <a:p>
            <a:pPr marL="0" indent="0">
              <a:buNone/>
            </a:pPr>
            <a:r>
              <a:rPr lang="it-IT" sz="1800" dirty="0" smtClean="0"/>
              <a:t>G. Favaro (2014) </a:t>
            </a:r>
            <a:r>
              <a:rPr lang="it-IT" sz="1800" dirty="0" err="1" smtClean="0"/>
              <a:t>n.e</a:t>
            </a:r>
            <a:r>
              <a:rPr lang="it-IT" sz="1800" dirty="0" smtClean="0"/>
              <a:t>., </a:t>
            </a:r>
            <a:r>
              <a:rPr lang="it-IT" sz="1800" i="1" dirty="0" smtClean="0"/>
              <a:t>A scuola nessuno è straniero</a:t>
            </a:r>
            <a:r>
              <a:rPr lang="it-IT" sz="1800" dirty="0" smtClean="0"/>
              <a:t>, Giunti, Firenze</a:t>
            </a:r>
          </a:p>
          <a:p>
            <a:pPr marL="0" indent="0">
              <a:buNone/>
            </a:pPr>
            <a:r>
              <a:rPr lang="it-IT" sz="1800" dirty="0" err="1" smtClean="0"/>
              <a:t>G.Favaro</a:t>
            </a:r>
            <a:r>
              <a:rPr lang="it-IT" sz="1800" dirty="0" smtClean="0"/>
              <a:t>, </a:t>
            </a:r>
            <a:r>
              <a:rPr lang="it-IT" sz="1800" i="1" dirty="0" smtClean="0"/>
              <a:t>Il bilinguismo disegnato</a:t>
            </a:r>
            <a:r>
              <a:rPr lang="it-IT" sz="1800" dirty="0" smtClean="0"/>
              <a:t>, Italiano </a:t>
            </a:r>
            <a:r>
              <a:rPr lang="it-IT" sz="1800" dirty="0" err="1" smtClean="0"/>
              <a:t>LinguaDue</a:t>
            </a:r>
            <a:r>
              <a:rPr lang="it-IT" sz="1800" dirty="0" smtClean="0"/>
              <a:t>, www.unimi.it </a:t>
            </a:r>
          </a:p>
          <a:p>
            <a:pPr marL="0" indent="0">
              <a:buNone/>
            </a:pPr>
            <a:r>
              <a:rPr lang="it-IT" sz="1800" dirty="0" smtClean="0"/>
              <a:t>.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73703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Temi e tappe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situazione linguistica delle classi: biografie  al plurale  </a:t>
            </a:r>
          </a:p>
          <a:p>
            <a:r>
              <a:rPr lang="it-IT" dirty="0" smtClean="0"/>
              <a:t>Lingue </a:t>
            </a:r>
            <a:r>
              <a:rPr lang="it-IT" i="1" dirty="0" smtClean="0"/>
              <a:t>dell’educazione;</a:t>
            </a:r>
            <a:r>
              <a:rPr lang="it-IT" dirty="0" smtClean="0"/>
              <a:t> lingue </a:t>
            </a:r>
            <a:r>
              <a:rPr lang="it-IT" i="1" dirty="0" smtClean="0"/>
              <a:t>nell’educazione </a:t>
            </a:r>
            <a:r>
              <a:rPr lang="it-IT" dirty="0" smtClean="0"/>
              <a:t> </a:t>
            </a:r>
          </a:p>
          <a:p>
            <a:r>
              <a:rPr lang="it-IT" dirty="0" smtClean="0"/>
              <a:t>Riferimenti normativi e consapevolezze </a:t>
            </a:r>
          </a:p>
          <a:p>
            <a:r>
              <a:rPr lang="it-IT" dirty="0" smtClean="0"/>
              <a:t>Pratiche, progetti locali e nazionali, passi avanti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35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Una pluralità di lingue e culture è entrata nella scuola </a:t>
            </a:r>
            <a:r>
              <a:rPr lang="it-IT" sz="2000" i="1" dirty="0" smtClean="0"/>
              <a:t>(Indicazioni nazionali  2012 )  </a:t>
            </a:r>
            <a:endParaRPr lang="it-IT" sz="2000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Nelle scuole sono oggi diffuse </a:t>
            </a:r>
            <a:r>
              <a:rPr lang="it-IT" dirty="0"/>
              <a:t>biografie linguistiche </a:t>
            </a:r>
            <a:r>
              <a:rPr lang="it-IT" dirty="0" smtClean="0"/>
              <a:t>eterogenee  nelle quali possiamo ritrovare, accanto all’italiano:  </a:t>
            </a:r>
          </a:p>
          <a:p>
            <a:pPr marL="0" indent="0">
              <a:buNone/>
            </a:pPr>
            <a:r>
              <a:rPr lang="it-IT" dirty="0" smtClean="0"/>
              <a:t>-le lingue minoritarie</a:t>
            </a:r>
          </a:p>
          <a:p>
            <a:pPr marL="0" indent="0">
              <a:buNone/>
            </a:pPr>
            <a:r>
              <a:rPr lang="it-IT" dirty="0" smtClean="0"/>
              <a:t>-le lingue  materne  dei figli degli immigrati</a:t>
            </a:r>
          </a:p>
          <a:p>
            <a:pPr marL="0" indent="0">
              <a:buNone/>
            </a:pPr>
            <a:r>
              <a:rPr lang="it-IT" dirty="0" smtClean="0"/>
              <a:t>-le varietà dialettali </a:t>
            </a:r>
          </a:p>
          <a:p>
            <a:pPr marL="0" indent="0">
              <a:buNone/>
            </a:pPr>
            <a:r>
              <a:rPr lang="it-IT" dirty="0" smtClean="0"/>
              <a:t>-le lingue seconde e straniere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738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476194"/>
              </p:ext>
            </p:extLst>
          </p:nvPr>
        </p:nvGraphicFramePr>
        <p:xfrm>
          <a:off x="467544" y="1844824"/>
          <a:ext cx="6932051" cy="45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Documento" r:id="rId3" imgW="9068380" imgH="5886394" progId="Word.Document.12">
                  <p:embed/>
                </p:oleObj>
              </mc:Choice>
              <mc:Fallback>
                <p:oleObj name="Documento" r:id="rId3" imgW="9068380" imgH="58863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44824"/>
                        <a:ext cx="6932051" cy="45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0477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Situazioni linguistiche in alcune scuole torinesi: un esempio </a:t>
            </a:r>
            <a:endParaRPr lang="it-IT" sz="32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23" y="1752600"/>
            <a:ext cx="7325630" cy="4267200"/>
          </a:xfrm>
        </p:spPr>
      </p:pic>
    </p:spTree>
    <p:extLst>
      <p:ext uri="{BB962C8B-B14F-4D97-AF65-F5344CB8AC3E}">
        <p14:creationId xmlns:p14="http://schemas.microsoft.com/office/powerpoint/2010/main" val="518231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400" b="1" i="1" dirty="0" smtClean="0"/>
              <a:t>Forme di bilinguismo diverse</a:t>
            </a:r>
            <a:r>
              <a:rPr lang="it-IT" sz="3400" dirty="0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Bilinguismo precoce e simultaneo </a:t>
            </a:r>
          </a:p>
          <a:p>
            <a:pPr eaLnBrk="1" hangingPunct="1"/>
            <a:r>
              <a:rPr lang="it-IT" smtClean="0"/>
              <a:t>Bilinguismo precoce aggiuntivo o coordinato  </a:t>
            </a:r>
          </a:p>
          <a:p>
            <a:pPr eaLnBrk="1" hangingPunct="1"/>
            <a:r>
              <a:rPr lang="it-IT" smtClean="0"/>
              <a:t>Bilinguismo tardivo  </a:t>
            </a:r>
          </a:p>
          <a:p>
            <a:pPr eaLnBrk="1" hangingPunct="1"/>
            <a:r>
              <a:rPr lang="it-IT" smtClean="0"/>
              <a:t>Bilinguismo “sottrattivo” </a:t>
            </a:r>
          </a:p>
          <a:p>
            <a:pPr eaLnBrk="1" hangingPunct="1"/>
            <a:endParaRPr lang="it-IT" smtClean="0"/>
          </a:p>
          <a:p>
            <a:pPr eaLnBrk="1" hangingPunct="1">
              <a:buFont typeface="Wingdings" pitchFamily="84" charset="2"/>
              <a:buNone/>
            </a:pPr>
            <a:r>
              <a:rPr lang="it-IT" smtClean="0"/>
              <a:t>LA /LE L1 SONO SEMPRE UNA </a:t>
            </a:r>
            <a:r>
              <a:rPr lang="it-IT" i="1" smtClean="0"/>
              <a:t>CHANCE</a:t>
            </a:r>
            <a:r>
              <a:rPr lang="it-IT" smtClean="0"/>
              <a:t> E  UN’OPPORTUNITA’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Tra L1 e L2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52600"/>
            <a:ext cx="8001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84" charset="2"/>
              <a:buNone/>
            </a:pPr>
            <a:r>
              <a:rPr lang="it-IT" sz="2400" i="1" dirty="0" smtClean="0"/>
              <a:t>Non trovo  più le parole della  mia lingua . Dove sono andate a finire ?  (Sharon) </a:t>
            </a:r>
          </a:p>
          <a:p>
            <a:pPr eaLnBrk="1" hangingPunct="1">
              <a:lnSpc>
                <a:spcPct val="90000"/>
              </a:lnSpc>
              <a:buFont typeface="Wingdings" pitchFamily="84" charset="2"/>
              <a:buNone/>
            </a:pPr>
            <a:r>
              <a:rPr lang="it-IT" sz="2400" i="1" dirty="0" smtClean="0"/>
              <a:t>Ho telefonato alla nonna e le raccontavo delle cose in  italiano perché non le sapevo dire in albanese, ma lei non capiva e stava in silenzio. (</a:t>
            </a:r>
            <a:r>
              <a:rPr lang="it-IT" sz="2400" i="1" dirty="0" err="1" smtClean="0"/>
              <a:t>Almira</a:t>
            </a:r>
            <a:r>
              <a:rPr lang="it-IT" sz="2400" i="1" dirty="0" smtClean="0"/>
              <a:t>)  </a:t>
            </a:r>
          </a:p>
          <a:p>
            <a:pPr eaLnBrk="1" hangingPunct="1">
              <a:lnSpc>
                <a:spcPct val="90000"/>
              </a:lnSpc>
              <a:buFont typeface="Wingdings" pitchFamily="84" charset="2"/>
              <a:buNone/>
            </a:pPr>
            <a:r>
              <a:rPr lang="it-IT" sz="2400" i="1" dirty="0" smtClean="0"/>
              <a:t>In matematica saprei spiegare tutto  in cinese, sono cose che so , ma in italiano non ci riesco …..(</a:t>
            </a:r>
            <a:r>
              <a:rPr lang="it-IT" sz="2400" i="1" dirty="0" err="1" smtClean="0"/>
              <a:t>Xian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Fei</a:t>
            </a:r>
            <a:r>
              <a:rPr lang="it-IT" sz="2400" i="1" dirty="0" smtClean="0"/>
              <a:t>) </a:t>
            </a:r>
          </a:p>
          <a:p>
            <a:pPr eaLnBrk="1" hangingPunct="1">
              <a:lnSpc>
                <a:spcPct val="90000"/>
              </a:lnSpc>
              <a:buFont typeface="Wingdings" pitchFamily="84" charset="2"/>
              <a:buNone/>
            </a:pPr>
            <a:r>
              <a:rPr lang="it-IT" sz="2400" i="1" dirty="0" smtClean="0"/>
              <a:t>Prof, sono più intelligente nella mia lingua. (</a:t>
            </a:r>
            <a:r>
              <a:rPr lang="it-IT" sz="2400" i="1" dirty="0" err="1" smtClean="0"/>
              <a:t>Radu</a:t>
            </a:r>
            <a:r>
              <a:rPr lang="it-IT" sz="2400" i="1" dirty="0" smtClean="0"/>
              <a:t>)</a:t>
            </a:r>
          </a:p>
          <a:p>
            <a:pPr eaLnBrk="1" hangingPunct="1">
              <a:lnSpc>
                <a:spcPct val="90000"/>
              </a:lnSpc>
              <a:buFont typeface="Wingdings" pitchFamily="84" charset="2"/>
              <a:buNone/>
            </a:pPr>
            <a:r>
              <a:rPr lang="it-IT" sz="2400" i="1" dirty="0" smtClean="0"/>
              <a:t>Adesso sogno in italiano. (</a:t>
            </a:r>
            <a:r>
              <a:rPr lang="it-IT" sz="2400" i="1" dirty="0" err="1" smtClean="0"/>
              <a:t>Rocio</a:t>
            </a:r>
            <a:r>
              <a:rPr lang="it-IT" sz="2400" i="1" dirty="0" smtClean="0"/>
              <a:t>) </a:t>
            </a:r>
          </a:p>
          <a:p>
            <a:pPr eaLnBrk="1" hangingPunct="1">
              <a:lnSpc>
                <a:spcPct val="90000"/>
              </a:lnSpc>
              <a:buFont typeface="Wingdings" pitchFamily="84" charset="2"/>
              <a:buNone/>
            </a:pPr>
            <a:r>
              <a:rPr lang="it-IT" sz="2400" i="1" dirty="0" smtClean="0"/>
              <a:t>Una lingua si trova nella testa e una lingua si trova nel cuore. (  </a:t>
            </a:r>
          </a:p>
          <a:p>
            <a:pPr eaLnBrk="1" hangingPunct="1">
              <a:lnSpc>
                <a:spcPct val="90000"/>
              </a:lnSpc>
            </a:pPr>
            <a:endParaRPr lang="it-IT" i="1" dirty="0" smtClean="0"/>
          </a:p>
        </p:txBody>
      </p:sp>
      <p:pic>
        <p:nvPicPr>
          <p:cNvPr id="4" name="Immagine 3" descr="Jpg schema l1-l2 t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6036"/>
            <a:ext cx="9144000" cy="646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Lingue dell’educazione; lingue  nell’educazione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200" dirty="0" smtClean="0"/>
              <a:t>Le lingue dell’educazione, cioè le lingue   che entrano nel percorso di socializzazione, sono molteplici. Tutte le lingue contribuiscono, ognuna in  diverso modo,  allo sviluppo cognitivo, affettivo, sociale e culturale dell’individuo. E quindi, alla costruzione identitaria e al processo di conoscenza. </a:t>
            </a:r>
          </a:p>
          <a:p>
            <a:pPr marL="0" indent="0">
              <a:buNone/>
            </a:pPr>
            <a:r>
              <a:rPr lang="it-IT" sz="3200" dirty="0" smtClean="0"/>
              <a:t>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260105668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o">
  <a:themeElements>
    <a:clrScheme name="Profilo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Profilo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o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2004:Modelli:Presentazioni:Strutture:Profilo</Template>
  <TotalTime>699</TotalTime>
  <Words>1094</Words>
  <Application>Microsoft Office PowerPoint</Application>
  <PresentationFormat>Presentazione su schermo (4:3)</PresentationFormat>
  <Paragraphs>117</Paragraphs>
  <Slides>28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4" baseType="lpstr">
      <vt:lpstr>ＭＳ Ｐゴシック</vt:lpstr>
      <vt:lpstr>Arial</vt:lpstr>
      <vt:lpstr>Times New Roman</vt:lpstr>
      <vt:lpstr>Wingdings</vt:lpstr>
      <vt:lpstr>Profilo</vt:lpstr>
      <vt:lpstr>Documento</vt:lpstr>
      <vt:lpstr>PAROLE A PIU’ VOCI  </vt:lpstr>
      <vt:lpstr>Presentazione standard di PowerPoint</vt:lpstr>
      <vt:lpstr>Temi e tappe</vt:lpstr>
      <vt:lpstr>Una pluralità di lingue e culture è entrata nella scuola (Indicazioni nazionali  2012 )  </vt:lpstr>
      <vt:lpstr>Presentazione standard di PowerPoint</vt:lpstr>
      <vt:lpstr>Situazioni linguistiche in alcune scuole torinesi: un esempio </vt:lpstr>
      <vt:lpstr>Forme di bilinguismo diverse </vt:lpstr>
      <vt:lpstr>Tra L1 e L2  </vt:lpstr>
      <vt:lpstr>Lingue dell’educazione; lingue  nell’educazione</vt:lpstr>
      <vt:lpstr>Lingua madre, madrelingua  </vt:lpstr>
      <vt:lpstr>La rappresentazione delle lingue d’origine/lingue materne   nella scuola e  nella comunità</vt:lpstr>
      <vt:lpstr>Perdita e mantenimento delle L1: il fattore età </vt:lpstr>
      <vt:lpstr>Riferimenti normativi e consapevolezze </vt:lpstr>
      <vt:lpstr>Dalle «Linee guida»: come valorizzare la diversità linguistica   </vt:lpstr>
      <vt:lpstr>Dalla: Guida per lo sviluppo e l’attuazione di curricoli….</vt:lpstr>
      <vt:lpstr>Segni della varietà linguistica   </vt:lpstr>
      <vt:lpstr>COME RICONOSCERE E VALORIZZARE LE LINGUE D’ORIGINE </vt:lpstr>
      <vt:lpstr>RICONOSCERE E VALORIZZARE LE LINGUE D’ORIGINE  </vt:lpstr>
      <vt:lpstr>LE LINGUE HANNO LE GAMBE LUNGHE   </vt:lpstr>
      <vt:lpstr>Il bilinguismo disegnato. La rappresentazione della diversità linguistica nei  bambini e nei ragazzi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Lingua madre </vt:lpstr>
      <vt:lpstr>Riferimenti bibliografici</vt:lpstr>
    </vt:vector>
  </TitlesOfParts>
  <Company>- 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lingua dei bambini di seconda generazione</dc:title>
  <dc:creator>- -</dc:creator>
  <cp:lastModifiedBy>META</cp:lastModifiedBy>
  <cp:revision>59</cp:revision>
  <dcterms:created xsi:type="dcterms:W3CDTF">2008-11-24T16:16:14Z</dcterms:created>
  <dcterms:modified xsi:type="dcterms:W3CDTF">2015-03-30T13:34:32Z</dcterms:modified>
</cp:coreProperties>
</file>